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2DDF2-7F92-4851-9295-0C070BE95E1F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70397-9720-4D88-B6CA-880DBEA64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25343"/>
            <a:ext cx="2590800" cy="332657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E7E070-B9B9-42EE-82B0-B43E19E54222}" type="datetime1">
              <a:rPr lang="en-GB" smtClean="0"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483296" cy="332656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093C14-5739-486C-939D-A24E5679AEC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38" name="Rectangle 37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Rectangle 1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40" name="Rectangle 3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3734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83734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83734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Rectangle 19"/>
          <p:cNvSpPr/>
          <p:nvPr userDrawn="1"/>
        </p:nvSpPr>
        <p:spPr>
          <a:xfrm>
            <a:off x="0" y="6552728"/>
            <a:ext cx="9144000" cy="3326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 userDrawn="1"/>
        </p:nvSpPr>
        <p:spPr>
          <a:xfrm>
            <a:off x="0" y="6408712"/>
            <a:ext cx="9144000" cy="18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ate Placeholder 3"/>
          <p:cNvSpPr txBox="1">
            <a:spLocks/>
          </p:cNvSpPr>
          <p:nvPr userDrawn="1"/>
        </p:nvSpPr>
        <p:spPr>
          <a:xfrm>
            <a:off x="0" y="6552727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Footer Placeholder 4"/>
          <p:cNvSpPr txBox="1">
            <a:spLocks/>
          </p:cNvSpPr>
          <p:nvPr userDrawn="1"/>
        </p:nvSpPr>
        <p:spPr>
          <a:xfrm>
            <a:off x="3124200" y="6552728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6553200" y="6552728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0" y="6336704"/>
            <a:ext cx="9144000" cy="720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0" y="6264696"/>
            <a:ext cx="9144000" cy="72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212976"/>
            <a:ext cx="9144000" cy="16561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404664"/>
            <a:ext cx="5184576" cy="2592288"/>
          </a:xfrm>
          <a:noFill/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3284984"/>
            <a:ext cx="5000600" cy="1584176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3429000"/>
            <a:ext cx="2209428" cy="73647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11960" y="50131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Your Name</a:t>
            </a:r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272B-A173-437F-8B1E-D7D9A0B93C0B}" type="datetime1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381328"/>
            <a:ext cx="9144000" cy="188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525343"/>
            <a:ext cx="2590800" cy="332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7E070-B9B9-42EE-82B0-B43E19E542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26/11/2012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http://archaeologydataservice.ac.uk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525344"/>
            <a:ext cx="248329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93C14-5739-486C-939D-A24E5679AE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09320"/>
            <a:ext cx="9144000" cy="720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224136" cy="408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569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48251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CB3272B-A173-437F-8B1E-D7D9A0B93C0B}" type="datetime1">
              <a:rPr lang="en-GB" smtClean="0"/>
              <a:pPr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50768" y="6448251"/>
            <a:ext cx="2607568" cy="365125"/>
          </a:xfrm>
        </p:spPr>
        <p:txBody>
          <a:bodyPr/>
          <a:lstStyle/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064" y="6448251"/>
            <a:ext cx="621432" cy="365125"/>
          </a:xfrm>
        </p:spPr>
        <p:txBody>
          <a:bodyPr/>
          <a:lstStyle/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467544" y="0"/>
            <a:ext cx="72008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39552" y="0"/>
            <a:ext cx="7200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611560" y="0"/>
            <a:ext cx="45719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DS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52536" y="428667"/>
            <a:ext cx="1008112" cy="33603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1E48-304F-4773-8573-507E3D7492CD}" type="datetime1">
              <a:rPr lang="en-GB" smtClean="0"/>
              <a:t>26/11/2012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http://archaeologydataservice.ac.uk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3C14-5739-486C-939D-A24E5679AEC3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73" r:id="rId4"/>
    <p:sldLayoutId id="2147483664" r:id="rId5"/>
    <p:sldLayoutId id="2147483666" r:id="rId6"/>
    <p:sldLayoutId id="2147483674" r:id="rId7"/>
    <p:sldLayoutId id="2147483660" r:id="rId8"/>
    <p:sldLayoutId id="2147483667" r:id="rId9"/>
    <p:sldLayoutId id="2147483675" r:id="rId10"/>
    <p:sldLayoutId id="2147483661" r:id="rId11"/>
    <p:sldLayoutId id="2147483668" r:id="rId12"/>
    <p:sldLayoutId id="2147483676" r:id="rId13"/>
    <p:sldLayoutId id="2147483662" r:id="rId14"/>
    <p:sldLayoutId id="2147483669" r:id="rId15"/>
    <p:sldLayoutId id="2147483677" r:id="rId16"/>
    <p:sldLayoutId id="2147483663" r:id="rId17"/>
    <p:sldLayoutId id="2147483670" r:id="rId18"/>
    <p:sldLayoutId id="2147483678" r:id="rId19"/>
    <p:sldLayoutId id="2147483665" r:id="rId20"/>
    <p:sldLayoutId id="2147483671" r:id="rId21"/>
    <p:sldLayoutId id="2147483652" r:id="rId22"/>
    <p:sldLayoutId id="2147483653" r:id="rId23"/>
    <p:sldLayoutId id="2147483656" r:id="rId24"/>
    <p:sldLayoutId id="2147483657" r:id="rId2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12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SzPct val="12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SzPct val="12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12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SzPct val="12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chaeologydataservice.ac.uk/blog/sword-arm/" TargetMode="External"/><Relationship Id="rId2" Type="http://schemas.openxmlformats.org/officeDocument/2006/relationships/hyperlink" Target="http://archaeologydataservice.ac.uk/research/sworda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SWORD ARM: benefits and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JISC RDM: Bristol Workshop 29-30 November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01208"/>
            <a:ext cx="1438275" cy="752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221577"/>
            <a:ext cx="1001270" cy="8321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22910" y="5684351"/>
            <a:ext cx="202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Catherine Hardman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96336" y="5013176"/>
            <a:ext cx="135103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ads easy</a:t>
            </a:r>
            <a:endParaRPr lang="en-GB" dirty="0"/>
          </a:p>
        </p:txBody>
      </p:sp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535716" y="1772816"/>
            <a:ext cx="8229600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rgbClr val="C00000"/>
                </a:solidFill>
              </a:rPr>
              <a:t>Think about your project archive and estimate the costs of deposition.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rgbClr val="C00000"/>
                </a:solidFill>
              </a:rPr>
              <a:t>Login </a:t>
            </a:r>
            <a:r>
              <a:rPr lang="en-GB" sz="2400" b="1" dirty="0">
                <a:solidFill>
                  <a:srgbClr val="C00000"/>
                </a:solidFill>
              </a:rPr>
              <a:t>and create your resource discovery </a:t>
            </a:r>
            <a:r>
              <a:rPr lang="en-GB" sz="2400" b="1" dirty="0" smtClean="0">
                <a:solidFill>
                  <a:srgbClr val="C00000"/>
                </a:solidFill>
              </a:rPr>
              <a:t>metadata.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rgbClr val="C00000"/>
                </a:solidFill>
              </a:rPr>
              <a:t>Upload your files and check your costs.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rgbClr val="C00000"/>
                </a:solidFill>
              </a:rPr>
              <a:t>Create file level metadata.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rgbClr val="C00000"/>
                </a:solidFill>
              </a:rPr>
              <a:t>Submit the archive and sign an e-licence</a:t>
            </a:r>
            <a:r>
              <a:rPr lang="en-GB" sz="2400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244440"/>
            <a:ext cx="692198" cy="692198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74775"/>
            <a:ext cx="677467" cy="67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274775"/>
            <a:ext cx="661863" cy="66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74775"/>
            <a:ext cx="654822" cy="661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online data ingest system including: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Costing tool (</a:t>
            </a:r>
            <a:r>
              <a:rPr lang="en-GB" i="1" dirty="0" smtClean="0"/>
              <a:t>in place</a:t>
            </a:r>
            <a:r>
              <a:rPr lang="en-GB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E-licencing (</a:t>
            </a:r>
            <a:r>
              <a:rPr lang="en-GB" i="1" dirty="0" smtClean="0"/>
              <a:t>in place</a:t>
            </a:r>
            <a:r>
              <a:rPr lang="en-GB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Links to other repositories/inclusion in data policies (</a:t>
            </a:r>
            <a:r>
              <a:rPr lang="en-GB" i="1" dirty="0" smtClean="0"/>
              <a:t>on going</a:t>
            </a:r>
            <a:r>
              <a:rPr lang="en-GB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Enhanced internal ADS collection management system (</a:t>
            </a:r>
            <a:r>
              <a:rPr lang="en-GB" i="1" dirty="0" smtClean="0"/>
              <a:t>on going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8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</a:p>
          <a:p>
            <a:r>
              <a:rPr lang="en-GB" dirty="0" smtClean="0"/>
              <a:t>Economies of </a:t>
            </a:r>
            <a:r>
              <a:rPr lang="en-GB" smtClean="0"/>
              <a:t>scale/lower </a:t>
            </a:r>
          </a:p>
          <a:p>
            <a:r>
              <a:rPr lang="en-GB" smtClean="0"/>
              <a:t>Planning </a:t>
            </a:r>
            <a:r>
              <a:rPr lang="en-GB" dirty="0" smtClean="0"/>
              <a:t>for increased demand</a:t>
            </a:r>
          </a:p>
          <a:p>
            <a:r>
              <a:rPr lang="en-GB" dirty="0" smtClean="0"/>
              <a:t>Improved data management plans</a:t>
            </a:r>
          </a:p>
          <a:p>
            <a:r>
              <a:rPr lang="en-GB" dirty="0" smtClean="0"/>
              <a:t>Time and efficiency savings</a:t>
            </a:r>
          </a:p>
          <a:p>
            <a:r>
              <a:rPr lang="en-GB" dirty="0" smtClean="0"/>
              <a:t>Enhanced data organisation and data management skills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of the …Benefits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8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‘Time and motion’ case studies from Northamptonshire [short-term]</a:t>
            </a:r>
          </a:p>
          <a:p>
            <a:r>
              <a:rPr lang="en-GB" dirty="0" smtClean="0"/>
              <a:t>Inclusion in institutional repository policies from SWORDARM partners and others [medium term]</a:t>
            </a:r>
          </a:p>
          <a:p>
            <a:r>
              <a:rPr lang="en-GB" dirty="0" smtClean="0"/>
              <a:t>Increase in the proportion of deposits made via ads-easy [long term]</a:t>
            </a:r>
          </a:p>
          <a:p>
            <a:r>
              <a:rPr lang="en-GB" dirty="0" smtClean="0"/>
              <a:t>Ability to increase number of archives accepted without substantial increase in staffing [long term]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 &amp; Metrics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7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 smtClean="0">
              <a:hlinkClick r:id="rId2"/>
            </a:endParaRP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archaeologydataservice.ac.uk/research/swordarm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http://archaeologydataservice.ac.uk/blog/sword-arm</a:t>
            </a:r>
            <a:r>
              <a:rPr lang="en-GB" sz="2400" dirty="0" smtClean="0">
                <a:hlinkClick r:id="rId3"/>
              </a:rPr>
              <a:t>/</a:t>
            </a:r>
            <a:endParaRPr lang="en-GB" sz="2400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Catherine Hardman</a:t>
            </a:r>
          </a:p>
          <a:p>
            <a:pPr marL="0" indent="0">
              <a:buNone/>
            </a:pPr>
            <a:r>
              <a:rPr lang="en-GB" sz="2800" dirty="0" smtClean="0"/>
              <a:t>catherine.hardman@york.ac.uk </a:t>
            </a:r>
            <a:endParaRPr lang="en-GB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http://archaeologydataservice.ac.uk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S">
      <a:dk1>
        <a:sysClr val="windowText" lastClr="000000"/>
      </a:dk1>
      <a:lt1>
        <a:sysClr val="window" lastClr="FFFFFF"/>
      </a:lt1>
      <a:dk2>
        <a:srgbClr val="B40A0A"/>
      </a:dk2>
      <a:lt2>
        <a:srgbClr val="EEECE1"/>
      </a:lt2>
      <a:accent1>
        <a:srgbClr val="849415"/>
      </a:accent1>
      <a:accent2>
        <a:srgbClr val="14149C"/>
      </a:accent2>
      <a:accent3>
        <a:srgbClr val="527D51"/>
      </a:accent3>
      <a:accent4>
        <a:srgbClr val="848BA8"/>
      </a:accent4>
      <a:accent5>
        <a:srgbClr val="3399CC"/>
      </a:accent5>
      <a:accent6>
        <a:srgbClr val="E06A9F"/>
      </a:accent6>
      <a:hlink>
        <a:srgbClr val="B40A0A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215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SWORD ARM: benefits and evidence</vt:lpstr>
      <vt:lpstr>Background to ads easy</vt:lpstr>
      <vt:lpstr>Outputs</vt:lpstr>
      <vt:lpstr>Some of the …Benefits</vt:lpstr>
      <vt:lpstr>Evidence &amp; Metrics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Bateman</dc:creator>
  <cp:lastModifiedBy>Catherine Hardman</cp:lastModifiedBy>
  <cp:revision>27</cp:revision>
  <dcterms:created xsi:type="dcterms:W3CDTF">2011-02-23T12:53:40Z</dcterms:created>
  <dcterms:modified xsi:type="dcterms:W3CDTF">2012-11-26T18:21:22Z</dcterms:modified>
</cp:coreProperties>
</file>